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8"/>
  </p:notesMasterIdLst>
  <p:sldIdLst>
    <p:sldId id="256" r:id="rId2"/>
    <p:sldId id="259" r:id="rId3"/>
    <p:sldId id="350" r:id="rId4"/>
    <p:sldId id="349" r:id="rId5"/>
    <p:sldId id="364" r:id="rId6"/>
    <p:sldId id="365" r:id="rId7"/>
    <p:sldId id="356" r:id="rId8"/>
    <p:sldId id="353" r:id="rId9"/>
    <p:sldId id="357" r:id="rId10"/>
    <p:sldId id="358" r:id="rId11"/>
    <p:sldId id="360" r:id="rId12"/>
    <p:sldId id="359" r:id="rId13"/>
    <p:sldId id="362" r:id="rId14"/>
    <p:sldId id="361" r:id="rId15"/>
    <p:sldId id="354" r:id="rId16"/>
    <p:sldId id="260" r:id="rId17"/>
  </p:sldIdLst>
  <p:sldSz cx="9144000" cy="5143500" type="screen16x9"/>
  <p:notesSz cx="6858000" cy="9144000"/>
  <p:embeddedFontLst>
    <p:embeddedFont>
      <p:font typeface="Crimson Text" pitchFamily="2" charset="0"/>
      <p:regular r:id="rId19"/>
      <p:bold r:id="rId20"/>
      <p:italic r:id="rId21"/>
      <p:boldItalic r:id="rId22"/>
    </p:embeddedFont>
    <p:embeddedFont>
      <p:font typeface="Montserrat" pitchFamily="2" charset="77"/>
      <p:regular r:id="rId23"/>
      <p:bold r:id="rId24"/>
      <p:italic r:id="rId25"/>
      <p:boldItalic r:id="rId26"/>
    </p:embeddedFont>
    <p:embeddedFont>
      <p:font typeface="Vidaloka" panose="02000504000000020004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91F54E-F609-47B3-ADBA-FEB46F6E31FC}" v="35" dt="2024-06-03T15:56:06.079"/>
  </p1510:revLst>
</p1510:revInfo>
</file>

<file path=ppt/tableStyles.xml><?xml version="1.0" encoding="utf-8"?>
<a:tblStyleLst xmlns:a="http://schemas.openxmlformats.org/drawingml/2006/main" def="{441915E2-87ED-4E11-9DB2-EB90AAC603E8}">
  <a:tblStyle styleId="{441915E2-87ED-4E11-9DB2-EB90AAC603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46" d="100"/>
          <a:sy n="146" d="100"/>
        </p:scale>
        <p:origin x="3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 Trương Minh" userId="cb9c9373fd667b9e" providerId="LiveId" clId="{9091F54E-F609-47B3-ADBA-FEB46F6E31FC}"/>
    <pc:docChg chg="undo custSel addSld delSld modSld">
      <pc:chgData name="Tri Trương Minh" userId="cb9c9373fd667b9e" providerId="LiveId" clId="{9091F54E-F609-47B3-ADBA-FEB46F6E31FC}" dt="2024-06-03T15:57:25.154" v="388" actId="1076"/>
      <pc:docMkLst>
        <pc:docMk/>
      </pc:docMkLst>
      <pc:sldChg chg="modSp">
        <pc:chgData name="Tri Trương Minh" userId="cb9c9373fd667b9e" providerId="LiveId" clId="{9091F54E-F609-47B3-ADBA-FEB46F6E31FC}" dt="2024-06-03T15:56:06.079" v="380" actId="20577"/>
        <pc:sldMkLst>
          <pc:docMk/>
          <pc:sldMk cId="0" sldId="259"/>
        </pc:sldMkLst>
        <pc:spChg chg="mod">
          <ac:chgData name="Tri Trương Minh" userId="cb9c9373fd667b9e" providerId="LiveId" clId="{9091F54E-F609-47B3-ADBA-FEB46F6E31FC}" dt="2024-06-03T15:56:06.079" v="380" actId="20577"/>
          <ac:spMkLst>
            <pc:docMk/>
            <pc:sldMk cId="0" sldId="259"/>
            <ac:spMk id="519" creationId="{00000000-0000-0000-0000-000000000000}"/>
          </ac:spMkLst>
        </pc:spChg>
      </pc:sldChg>
      <pc:sldChg chg="addSp delSp modSp del mod">
        <pc:chgData name="Tri Trương Minh" userId="cb9c9373fd667b9e" providerId="LiveId" clId="{9091F54E-F609-47B3-ADBA-FEB46F6E31FC}" dt="2024-06-03T15:52:04.446" v="11" actId="47"/>
        <pc:sldMkLst>
          <pc:docMk/>
          <pc:sldMk cId="3191162851" sldId="351"/>
        </pc:sldMkLst>
        <pc:picChg chg="del">
          <ac:chgData name="Tri Trương Minh" userId="cb9c9373fd667b9e" providerId="LiveId" clId="{9091F54E-F609-47B3-ADBA-FEB46F6E31FC}" dt="2024-05-20T22:41:00.377" v="0" actId="478"/>
          <ac:picMkLst>
            <pc:docMk/>
            <pc:sldMk cId="3191162851" sldId="351"/>
            <ac:picMk id="3" creationId="{7AA1F213-2710-9608-A8FF-4BC1DA927796}"/>
          </ac:picMkLst>
        </pc:picChg>
        <pc:picChg chg="add mod modCrop">
          <ac:chgData name="Tri Trương Minh" userId="cb9c9373fd667b9e" providerId="LiveId" clId="{9091F54E-F609-47B3-ADBA-FEB46F6E31FC}" dt="2024-05-20T22:41:27.744" v="10" actId="14100"/>
          <ac:picMkLst>
            <pc:docMk/>
            <pc:sldMk cId="3191162851" sldId="351"/>
            <ac:picMk id="5" creationId="{6DB0F7C6-D4DA-7034-2C00-0E12196904FE}"/>
          </ac:picMkLst>
        </pc:picChg>
      </pc:sldChg>
      <pc:sldChg chg="addSp modSp mod">
        <pc:chgData name="Tri Trương Minh" userId="cb9c9373fd667b9e" providerId="LiveId" clId="{9091F54E-F609-47B3-ADBA-FEB46F6E31FC}" dt="2024-06-03T15:57:25.154" v="388" actId="1076"/>
        <pc:sldMkLst>
          <pc:docMk/>
          <pc:sldMk cId="1010995258" sldId="354"/>
        </pc:sldMkLst>
        <pc:spChg chg="add mod">
          <ac:chgData name="Tri Trương Minh" userId="cb9c9373fd667b9e" providerId="LiveId" clId="{9091F54E-F609-47B3-ADBA-FEB46F6E31FC}" dt="2024-06-03T15:57:25.154" v="388" actId="1076"/>
          <ac:spMkLst>
            <pc:docMk/>
            <pc:sldMk cId="1010995258" sldId="354"/>
            <ac:spMk id="3" creationId="{FD88FC43-B898-A428-1116-2AF3DEBA68C5}"/>
          </ac:spMkLst>
        </pc:spChg>
      </pc:sldChg>
      <pc:sldChg chg="modSp mod">
        <pc:chgData name="Tri Trương Minh" userId="cb9c9373fd667b9e" providerId="LiveId" clId="{9091F54E-F609-47B3-ADBA-FEB46F6E31FC}" dt="2024-06-03T15:55:49.283" v="348" actId="20577"/>
        <pc:sldMkLst>
          <pc:docMk/>
          <pc:sldMk cId="3538856927" sldId="356"/>
        </pc:sldMkLst>
        <pc:spChg chg="mod">
          <ac:chgData name="Tri Trương Minh" userId="cb9c9373fd667b9e" providerId="LiveId" clId="{9091F54E-F609-47B3-ADBA-FEB46F6E31FC}" dt="2024-06-03T15:55:49.283" v="348" actId="20577"/>
          <ac:spMkLst>
            <pc:docMk/>
            <pc:sldMk cId="3538856927" sldId="356"/>
            <ac:spMk id="20" creationId="{CE577A50-75A4-A82F-0AB7-2BE691F862C6}"/>
          </ac:spMkLst>
        </pc:spChg>
      </pc:sldChg>
      <pc:sldChg chg="addSp delSp modSp mod">
        <pc:chgData name="Tri Trương Minh" userId="cb9c9373fd667b9e" providerId="LiveId" clId="{9091F54E-F609-47B3-ADBA-FEB46F6E31FC}" dt="2024-06-03T15:53:39.618" v="25" actId="20577"/>
        <pc:sldMkLst>
          <pc:docMk/>
          <pc:sldMk cId="1257542711" sldId="364"/>
        </pc:sldMkLst>
        <pc:spChg chg="mod">
          <ac:chgData name="Tri Trương Minh" userId="cb9c9373fd667b9e" providerId="LiveId" clId="{9091F54E-F609-47B3-ADBA-FEB46F6E31FC}" dt="2024-06-03T15:53:39.618" v="25" actId="20577"/>
          <ac:spMkLst>
            <pc:docMk/>
            <pc:sldMk cId="1257542711" sldId="364"/>
            <ac:spMk id="20" creationId="{CE577A50-75A4-A82F-0AB7-2BE691F862C6}"/>
          </ac:spMkLst>
        </pc:spChg>
        <pc:picChg chg="add mod">
          <ac:chgData name="Tri Trương Minh" userId="cb9c9373fd667b9e" providerId="LiveId" clId="{9091F54E-F609-47B3-ADBA-FEB46F6E31FC}" dt="2024-06-03T15:53:01.416" v="22" actId="1076"/>
          <ac:picMkLst>
            <pc:docMk/>
            <pc:sldMk cId="1257542711" sldId="364"/>
            <ac:picMk id="2" creationId="{22488DBD-1A40-945B-D3F4-888138B739D1}"/>
          </ac:picMkLst>
        </pc:picChg>
        <pc:picChg chg="del">
          <ac:chgData name="Tri Trương Minh" userId="cb9c9373fd667b9e" providerId="LiveId" clId="{9091F54E-F609-47B3-ADBA-FEB46F6E31FC}" dt="2024-06-03T15:52:51.840" v="15" actId="478"/>
          <ac:picMkLst>
            <pc:docMk/>
            <pc:sldMk cId="1257542711" sldId="364"/>
            <ac:picMk id="3" creationId="{E2259512-741A-DDA8-8A11-86FF36B7EE11}"/>
          </ac:picMkLst>
        </pc:picChg>
      </pc:sldChg>
      <pc:sldChg chg="addSp delSp modSp add mod">
        <pc:chgData name="Tri Trương Minh" userId="cb9c9373fd667b9e" providerId="LiveId" clId="{9091F54E-F609-47B3-ADBA-FEB46F6E31FC}" dt="2024-06-03T15:55:43.520" v="345" actId="14100"/>
        <pc:sldMkLst>
          <pc:docMk/>
          <pc:sldMk cId="545165648" sldId="365"/>
        </pc:sldMkLst>
        <pc:spChg chg="add del mod ord">
          <ac:chgData name="Tri Trương Minh" userId="cb9c9373fd667b9e" providerId="LiveId" clId="{9091F54E-F609-47B3-ADBA-FEB46F6E31FC}" dt="2024-06-03T15:55:43.520" v="345" actId="14100"/>
          <ac:spMkLst>
            <pc:docMk/>
            <pc:sldMk cId="545165648" sldId="365"/>
            <ac:spMk id="10" creationId="{92552E91-F99A-7189-9B10-068AAC115BA5}"/>
          </ac:spMkLst>
        </pc:spChg>
        <pc:spChg chg="mod">
          <ac:chgData name="Tri Trương Minh" userId="cb9c9373fd667b9e" providerId="LiveId" clId="{9091F54E-F609-47B3-ADBA-FEB46F6E31FC}" dt="2024-06-03T15:55:19.449" v="271" actId="20577"/>
          <ac:spMkLst>
            <pc:docMk/>
            <pc:sldMk cId="545165648" sldId="365"/>
            <ac:spMk id="20" creationId="{CE577A50-75A4-A82F-0AB7-2BE691F862C6}"/>
          </ac:spMkLst>
        </pc:spChg>
        <pc:picChg chg="del">
          <ac:chgData name="Tri Trương Minh" userId="cb9c9373fd667b9e" providerId="LiveId" clId="{9091F54E-F609-47B3-ADBA-FEB46F6E31FC}" dt="2024-06-03T15:54:02.565" v="49" actId="478"/>
          <ac:picMkLst>
            <pc:docMk/>
            <pc:sldMk cId="545165648" sldId="365"/>
            <ac:picMk id="2" creationId="{22488DBD-1A40-945B-D3F4-888138B739D1}"/>
          </ac:picMkLst>
        </pc:picChg>
        <pc:picChg chg="add mod">
          <ac:chgData name="Tri Trương Minh" userId="cb9c9373fd667b9e" providerId="LiveId" clId="{9091F54E-F609-47B3-ADBA-FEB46F6E31FC}" dt="2024-06-03T15:55:11.566" v="217" actId="1076"/>
          <ac:picMkLst>
            <pc:docMk/>
            <pc:sldMk cId="545165648" sldId="365"/>
            <ac:picMk id="4" creationId="{448101DF-2D80-BB68-F764-605275150C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46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1" r:id="rId4"/>
    <p:sldLayoutId id="2147483669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default.asp" TargetMode="External"/><Relationship Id="rId2" Type="http://schemas.openxmlformats.org/officeDocument/2006/relationships/hyperlink" Target="https://freetuts.net/hoc-jav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eginnersbook.com/java-tutorial-for-beginners-with-examples/" TargetMode="External"/><Relationship Id="rId4" Type="http://schemas.openxmlformats.org/officeDocument/2006/relationships/hyperlink" Target="https://www.tutorialspoint.com/java/index.htm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968413" y="449857"/>
            <a:ext cx="7064100" cy="878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+mn-lt"/>
              </a:rPr>
              <a:t>TRƯỜNG ĐH CNTT </a:t>
            </a:r>
            <a:br>
              <a:rPr lang="en" sz="2000" b="1" dirty="0">
                <a:latin typeface="+mn-lt"/>
              </a:rPr>
            </a:br>
            <a:r>
              <a:rPr lang="en" sz="2000" b="1" dirty="0">
                <a:latin typeface="+mn-lt"/>
              </a:rPr>
              <a:t>KHOA KỸ THUẬT THÔNG TIN</a:t>
            </a:r>
            <a:endParaRPr sz="2000" b="1" dirty="0">
              <a:latin typeface="+mn-lt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4767943" y="3145972"/>
            <a:ext cx="3532100" cy="956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err="1">
                <a:solidFill>
                  <a:schemeClr val="dk1"/>
                </a:solidFill>
                <a:latin typeface="+mn-lt"/>
              </a:rPr>
              <a:t>Nhóm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 6: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err="1">
                <a:solidFill>
                  <a:schemeClr val="dk1"/>
                </a:solidFill>
                <a:latin typeface="+mn-lt"/>
              </a:rPr>
              <a:t>Nguyễn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 </a:t>
            </a:r>
            <a:r>
              <a:rPr lang="en" b="1" dirty="0" err="1">
                <a:solidFill>
                  <a:schemeClr val="dk1"/>
                </a:solidFill>
                <a:latin typeface="+mn-lt"/>
              </a:rPr>
              <a:t>Xuân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 </a:t>
            </a:r>
            <a:r>
              <a:rPr lang="en" b="1">
                <a:solidFill>
                  <a:schemeClr val="dk1"/>
                </a:solidFill>
                <a:latin typeface="+mn-lt"/>
              </a:rPr>
              <a:t>Thanh - 22540020</a:t>
            </a:r>
            <a:endParaRPr lang="en" b="1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err="1">
                <a:solidFill>
                  <a:schemeClr val="dk1"/>
                </a:solidFill>
                <a:latin typeface="+mn-lt"/>
              </a:rPr>
              <a:t>Trương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 Minh </a:t>
            </a:r>
            <a:r>
              <a:rPr lang="en" b="1" dirty="0" err="1">
                <a:solidFill>
                  <a:schemeClr val="dk1"/>
                </a:solidFill>
                <a:latin typeface="+mn-lt"/>
              </a:rPr>
              <a:t>Trí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 - 22540024</a:t>
            </a:r>
            <a:endParaRPr b="1" dirty="0">
              <a:latin typeface="+mn-lt"/>
            </a:endParaRPr>
          </a:p>
        </p:txBody>
      </p:sp>
      <p:sp>
        <p:nvSpPr>
          <p:cNvPr id="2" name="Google Shape;482;p59">
            <a:extLst>
              <a:ext uri="{FF2B5EF4-FFF2-40B4-BE49-F238E27FC236}">
                <a16:creationId xmlns:a16="http://schemas.microsoft.com/office/drawing/2014/main" id="{9F9F2117-9EBB-E11B-E514-6A4A91C8AF1D}"/>
              </a:ext>
            </a:extLst>
          </p:cNvPr>
          <p:cNvSpPr txBox="1">
            <a:spLocks/>
          </p:cNvSpPr>
          <p:nvPr/>
        </p:nvSpPr>
        <p:spPr>
          <a:xfrm>
            <a:off x="676205" y="1692751"/>
            <a:ext cx="7791589" cy="60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Vidaloka"/>
              <a:buNone/>
              <a:defRPr sz="65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b="1" dirty="0">
                <a:latin typeface="+mn-lt"/>
              </a:rPr>
              <a:t>ỨNG DỤNG JAVA XÂY DỰNG PHẦN MỀM QUẢN LÝ NHÀ ĐẤT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2202949" y="333815"/>
            <a:ext cx="4822404" cy="5727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4.2 </a:t>
            </a:r>
            <a:r>
              <a:rPr lang="en-US" b="1" dirty="0">
                <a:latin typeface="+mn-lt"/>
              </a:rPr>
              <a:t>KẾT QUẢ THỰC HIỆN</a:t>
            </a:r>
            <a:endParaRPr lang="en-VN" b="1" dirty="0">
              <a:latin typeface="+mn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0E35ECE-3489-753C-79EF-B89CE604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44" y="906515"/>
            <a:ext cx="3518229" cy="38192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14B3E6-0189-0D79-9626-76B0B5DEB9DA}"/>
              </a:ext>
            </a:extLst>
          </p:cNvPr>
          <p:cNvSpPr txBox="1"/>
          <p:nvPr/>
        </p:nvSpPr>
        <p:spPr>
          <a:xfrm>
            <a:off x="4572000" y="906515"/>
            <a:ext cx="4215285" cy="219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: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Thêm</a:t>
            </a:r>
            <a:r>
              <a:rPr lang="en-US" sz="2000" dirty="0"/>
              <a:t>, </a:t>
            </a:r>
            <a:r>
              <a:rPr lang="en-US" sz="2000" dirty="0" err="1"/>
              <a:t>xoá</a:t>
            </a:r>
            <a:r>
              <a:rPr lang="en-US" sz="2000" dirty="0"/>
              <a:t>, </a:t>
            </a:r>
            <a:r>
              <a:rPr lang="en-US" sz="2000" dirty="0" err="1"/>
              <a:t>sửa</a:t>
            </a:r>
            <a:r>
              <a:rPr lang="en-US" sz="2000" dirty="0"/>
              <a:t>,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tin.</a:t>
            </a: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hài</a:t>
            </a:r>
            <a:r>
              <a:rPr lang="en-US" sz="2000" dirty="0"/>
              <a:t> </a:t>
            </a:r>
            <a:r>
              <a:rPr lang="en-US" sz="2000" dirty="0" err="1"/>
              <a:t>lòng</a:t>
            </a:r>
            <a:r>
              <a:rPr lang="en-US" sz="2000" dirty="0"/>
              <a:t>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BĐS.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4 </a:t>
            </a:r>
            <a:r>
              <a:rPr lang="en-US" sz="2000" dirty="0" err="1"/>
              <a:t>nút</a:t>
            </a:r>
            <a:r>
              <a:rPr lang="en-US" sz="2000" dirty="0"/>
              <a:t>: first, last, back, next.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BĐS.</a:t>
            </a:r>
          </a:p>
        </p:txBody>
      </p:sp>
    </p:spTree>
    <p:extLst>
      <p:ext uri="{BB962C8B-B14F-4D97-AF65-F5344CB8AC3E}">
        <p14:creationId xmlns:p14="http://schemas.microsoft.com/office/powerpoint/2010/main" val="198184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2332400" y="445025"/>
            <a:ext cx="4822404" cy="5727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4.3 </a:t>
            </a:r>
            <a:r>
              <a:rPr lang="en-US" b="1" dirty="0">
                <a:latin typeface="+mn-lt"/>
              </a:rPr>
              <a:t>KẾT QUẢ THỰC HIỆN</a:t>
            </a:r>
            <a:endParaRPr lang="en-VN" b="1" dirty="0">
              <a:latin typeface="+mn-l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EDFF2E8-8F49-A35F-ABB6-EDE9CDB3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83" y="1017725"/>
            <a:ext cx="3518229" cy="3819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A56A62-3741-3811-AD5F-54BB4F823042}"/>
              </a:ext>
            </a:extLst>
          </p:cNvPr>
          <p:cNvSpPr txBox="1"/>
          <p:nvPr/>
        </p:nvSpPr>
        <p:spPr>
          <a:xfrm>
            <a:off x="4474836" y="1017725"/>
            <a:ext cx="4215285" cy="219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: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Thêm</a:t>
            </a:r>
            <a:r>
              <a:rPr lang="en-US" sz="2000" dirty="0"/>
              <a:t>, </a:t>
            </a:r>
            <a:r>
              <a:rPr lang="en-US" sz="2000" dirty="0" err="1"/>
              <a:t>xoá</a:t>
            </a:r>
            <a:r>
              <a:rPr lang="en-US" sz="2000" dirty="0"/>
              <a:t>, </a:t>
            </a:r>
            <a:r>
              <a:rPr lang="en-US" sz="2000" dirty="0" err="1"/>
              <a:t>sửa</a:t>
            </a:r>
            <a:r>
              <a:rPr lang="en-US" sz="2000" dirty="0"/>
              <a:t>,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tin.</a:t>
            </a: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hài</a:t>
            </a:r>
            <a:r>
              <a:rPr lang="en-US" sz="2000" dirty="0"/>
              <a:t> </a:t>
            </a:r>
            <a:r>
              <a:rPr lang="en-US" sz="2000" dirty="0" err="1"/>
              <a:t>lòng</a:t>
            </a:r>
            <a:r>
              <a:rPr lang="en-US" sz="2000" dirty="0"/>
              <a:t>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BĐS.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4 </a:t>
            </a:r>
            <a:r>
              <a:rPr lang="en-US" sz="2000" dirty="0" err="1"/>
              <a:t>nút</a:t>
            </a:r>
            <a:r>
              <a:rPr lang="en-US" sz="2000" dirty="0"/>
              <a:t>: first, last, back, next.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903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2290381" y="257992"/>
            <a:ext cx="4822404" cy="4955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4.4 </a:t>
            </a:r>
            <a:r>
              <a:rPr lang="en-US" b="1" dirty="0">
                <a:latin typeface="+mn-lt"/>
              </a:rPr>
              <a:t>KẾT QUẢ THỰC HIỆN</a:t>
            </a:r>
            <a:endParaRPr lang="en-VN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F8BA1-2F45-F497-7847-86A53E93018A}"/>
              </a:ext>
            </a:extLst>
          </p:cNvPr>
          <p:cNvSpPr txBox="1"/>
          <p:nvPr/>
        </p:nvSpPr>
        <p:spPr>
          <a:xfrm>
            <a:off x="4203594" y="1017725"/>
            <a:ext cx="4215285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: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Thêm</a:t>
            </a:r>
            <a:r>
              <a:rPr lang="en-US" sz="2000" dirty="0"/>
              <a:t>, </a:t>
            </a:r>
            <a:r>
              <a:rPr lang="en-US" sz="2000" dirty="0" err="1"/>
              <a:t>xoá</a:t>
            </a:r>
            <a:r>
              <a:rPr lang="en-US" sz="2000" dirty="0"/>
              <a:t>, </a:t>
            </a:r>
            <a:r>
              <a:rPr lang="en-US" sz="2000" dirty="0" err="1"/>
              <a:t>sửa</a:t>
            </a:r>
            <a:r>
              <a:rPr lang="en-US" sz="2000" dirty="0"/>
              <a:t>,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tin.</a:t>
            </a: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hài</a:t>
            </a:r>
            <a:r>
              <a:rPr lang="en-US" sz="2000" dirty="0"/>
              <a:t> </a:t>
            </a:r>
            <a:r>
              <a:rPr lang="en-US" sz="2000" dirty="0" err="1"/>
              <a:t>lòng</a:t>
            </a:r>
            <a:r>
              <a:rPr lang="en-US" sz="2000" dirty="0"/>
              <a:t>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.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4 </a:t>
            </a:r>
            <a:r>
              <a:rPr lang="en-US" sz="2000" dirty="0" err="1"/>
              <a:t>nút</a:t>
            </a:r>
            <a:r>
              <a:rPr lang="en-US" sz="2000" dirty="0"/>
              <a:t>: first, last, back, next.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b="1" dirty="0" err="1"/>
              <a:t>Thêm</a:t>
            </a:r>
            <a:r>
              <a:rPr lang="en-US" sz="2000" b="1" dirty="0"/>
              <a:t> </a:t>
            </a:r>
            <a:r>
              <a:rPr lang="en-US" sz="2000" b="1" dirty="0" err="1"/>
              <a:t>mã</a:t>
            </a:r>
            <a:r>
              <a:rPr lang="en-US" sz="2000" b="1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</a:t>
            </a:r>
            <a:r>
              <a:rPr lang="en-US" sz="2000" b="1" dirty="0" err="1"/>
              <a:t>mà</a:t>
            </a:r>
            <a:r>
              <a:rPr lang="en-US" sz="2000" b="1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</a:t>
            </a:r>
            <a:r>
              <a:rPr lang="en-US" sz="2000" b="1" dirty="0" err="1"/>
              <a:t>đó</a:t>
            </a:r>
            <a:r>
              <a:rPr lang="en-US" sz="2000" b="1" dirty="0"/>
              <a:t> </a:t>
            </a:r>
            <a:r>
              <a:rPr lang="en-US" sz="2000" b="1" dirty="0" err="1"/>
              <a:t>đang</a:t>
            </a:r>
            <a:r>
              <a:rPr lang="en-US" sz="2000" b="1" dirty="0"/>
              <a:t> </a:t>
            </a:r>
            <a:r>
              <a:rPr lang="en-US" sz="2000" b="1" dirty="0" err="1"/>
              <a:t>phụ</a:t>
            </a:r>
            <a:r>
              <a:rPr lang="en-US" sz="2000" b="1" dirty="0"/>
              <a:t> </a:t>
            </a:r>
            <a:r>
              <a:rPr lang="en-US" sz="2000" b="1" dirty="0" err="1"/>
              <a:t>trách</a:t>
            </a:r>
            <a:r>
              <a:rPr lang="en-US" sz="2000" b="1" dirty="0"/>
              <a:t> </a:t>
            </a:r>
            <a:r>
              <a:rPr lang="en-US" sz="2000" b="1" dirty="0" err="1"/>
              <a:t>Khách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tương</a:t>
            </a:r>
            <a:r>
              <a:rPr lang="en-US" sz="2000" b="1" dirty="0"/>
              <a:t> </a:t>
            </a:r>
            <a:r>
              <a:rPr lang="en-US" sz="2000" b="1" dirty="0" err="1"/>
              <a:t>ứng</a:t>
            </a:r>
            <a:r>
              <a:rPr lang="en-US" sz="2000" b="1" dirty="0"/>
              <a:t>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BE08995-B375-551D-E563-67C17C3DF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5"/>
          <a:stretch/>
        </p:blipFill>
        <p:spPr>
          <a:xfrm>
            <a:off x="815701" y="862148"/>
            <a:ext cx="3524126" cy="39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2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2332400" y="445025"/>
            <a:ext cx="4822404" cy="5727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4.5 </a:t>
            </a:r>
            <a:r>
              <a:rPr lang="en-US" b="1" dirty="0">
                <a:latin typeface="+mn-lt"/>
              </a:rPr>
              <a:t>KẾT QUẢ THỰC HIỆN</a:t>
            </a:r>
            <a:endParaRPr lang="en-VN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74359-2ED3-6212-1ADF-2DB7D1BAC33A}"/>
              </a:ext>
            </a:extLst>
          </p:cNvPr>
          <p:cNvSpPr txBox="1"/>
          <p:nvPr/>
        </p:nvSpPr>
        <p:spPr>
          <a:xfrm>
            <a:off x="4296517" y="1017725"/>
            <a:ext cx="4215285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: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Thêm</a:t>
            </a:r>
            <a:r>
              <a:rPr lang="en-US" sz="2000" dirty="0"/>
              <a:t>, </a:t>
            </a:r>
            <a:r>
              <a:rPr lang="en-US" sz="2000" dirty="0" err="1"/>
              <a:t>xoá</a:t>
            </a:r>
            <a:r>
              <a:rPr lang="en-US" sz="2000" dirty="0"/>
              <a:t>, </a:t>
            </a:r>
            <a:r>
              <a:rPr lang="en-US" sz="2000" dirty="0" err="1"/>
              <a:t>sửa</a:t>
            </a:r>
            <a:r>
              <a:rPr lang="en-US" sz="2000" dirty="0"/>
              <a:t>,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tin.</a:t>
            </a: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hài</a:t>
            </a:r>
            <a:r>
              <a:rPr lang="en-US" sz="2000" dirty="0"/>
              <a:t> </a:t>
            </a:r>
            <a:r>
              <a:rPr lang="en-US" sz="2000" dirty="0" err="1"/>
              <a:t>lòng</a:t>
            </a:r>
            <a:r>
              <a:rPr lang="en-US" sz="2000" dirty="0"/>
              <a:t>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.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4 </a:t>
            </a:r>
            <a:r>
              <a:rPr lang="en-US" sz="2000" dirty="0" err="1"/>
              <a:t>nút</a:t>
            </a:r>
            <a:r>
              <a:rPr lang="en-US" sz="2000" dirty="0"/>
              <a:t>: first, last, back, next.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lương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b="1" dirty="0" err="1"/>
              <a:t>Thêm</a:t>
            </a:r>
            <a:r>
              <a:rPr lang="en-US" sz="2000" b="1" dirty="0"/>
              <a:t> </a:t>
            </a:r>
            <a:r>
              <a:rPr lang="en-US" sz="2000" b="1" dirty="0" err="1"/>
              <a:t>mã</a:t>
            </a:r>
            <a:r>
              <a:rPr lang="en-US" sz="2000" b="1" dirty="0"/>
              <a:t> </a:t>
            </a:r>
            <a:r>
              <a:rPr lang="en-US" sz="2000" b="1" dirty="0" err="1"/>
              <a:t>Khách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b="1" dirty="0" err="1"/>
              <a:t>mà</a:t>
            </a:r>
            <a:r>
              <a:rPr lang="en-US" sz="2000" b="1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</a:t>
            </a:r>
            <a:r>
              <a:rPr lang="en-US" sz="2000" b="1" dirty="0" err="1"/>
              <a:t>đăng</a:t>
            </a:r>
            <a:r>
              <a:rPr lang="en-US" sz="2000" b="1" dirty="0"/>
              <a:t> </a:t>
            </a:r>
            <a:r>
              <a:rPr lang="en-US" sz="2000" b="1" dirty="0" err="1"/>
              <a:t>ký</a:t>
            </a:r>
            <a:r>
              <a:rPr lang="en-US" sz="2000" b="1" dirty="0"/>
              <a:t> </a:t>
            </a:r>
            <a:r>
              <a:rPr lang="en-US" sz="2000" b="1" dirty="0" err="1"/>
              <a:t>phụ</a:t>
            </a:r>
            <a:r>
              <a:rPr lang="en-US" sz="2000" b="1" dirty="0"/>
              <a:t> </a:t>
            </a:r>
            <a:r>
              <a:rPr lang="en-US" sz="2000" b="1" dirty="0" err="1"/>
              <a:t>trách</a:t>
            </a:r>
            <a:r>
              <a:rPr lang="en-US" sz="2000" b="1" dirty="0"/>
              <a:t>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56525A-1036-E8AF-583E-22B342F12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32"/>
          <a:stretch/>
        </p:blipFill>
        <p:spPr>
          <a:xfrm>
            <a:off x="975402" y="931816"/>
            <a:ext cx="3410344" cy="39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4"/>
          <p:cNvSpPr txBox="1">
            <a:spLocks noGrp="1"/>
          </p:cNvSpPr>
          <p:nvPr>
            <p:ph type="subTitle" idx="1"/>
          </p:nvPr>
        </p:nvSpPr>
        <p:spPr>
          <a:xfrm>
            <a:off x="5006082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+mn-lt"/>
              </a:rPr>
              <a:t>Phân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quyền</a:t>
            </a:r>
            <a:endParaRPr dirty="0">
              <a:latin typeface="+mn-lt"/>
            </a:endParaRPr>
          </a:p>
        </p:txBody>
      </p:sp>
      <p:sp>
        <p:nvSpPr>
          <p:cNvPr id="639" name="Google Shape;639;p74"/>
          <p:cNvSpPr txBox="1">
            <a:spLocks noGrp="1"/>
          </p:cNvSpPr>
          <p:nvPr>
            <p:ph type="subTitle" idx="2"/>
          </p:nvPr>
        </p:nvSpPr>
        <p:spPr>
          <a:xfrm>
            <a:off x="5006082" y="184929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+mn-lt"/>
              </a:rPr>
              <a:t>Nhóm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chưa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thiết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lập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được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phân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quyền</a:t>
            </a:r>
            <a:r>
              <a:rPr lang="en" dirty="0">
                <a:latin typeface="+mn-lt"/>
              </a:rPr>
              <a:t> admin &amp; user</a:t>
            </a:r>
            <a:endParaRPr dirty="0">
              <a:latin typeface="+mn-lt"/>
            </a:endParaRPr>
          </a:p>
        </p:txBody>
      </p:sp>
      <p:sp>
        <p:nvSpPr>
          <p:cNvPr id="640" name="Google Shape;640;p7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n-lt"/>
              </a:rPr>
              <a:t>Hình ảnh BĐS</a:t>
            </a:r>
            <a:endParaRPr dirty="0">
              <a:latin typeface="+mn-lt"/>
            </a:endParaRPr>
          </a:p>
        </p:txBody>
      </p:sp>
      <p:sp>
        <p:nvSpPr>
          <p:cNvPr id="641" name="Google Shape;641;p7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81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n-lt"/>
              </a:rPr>
              <a:t>H</a:t>
            </a:r>
            <a:r>
              <a:rPr lang="en" dirty="0" err="1">
                <a:latin typeface="+mn-lt"/>
              </a:rPr>
              <a:t>ình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ảnh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bất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động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sản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cần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được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lưu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lên</a:t>
            </a:r>
            <a:r>
              <a:rPr lang="en" dirty="0">
                <a:latin typeface="+mn-lt"/>
              </a:rPr>
              <a:t> database SQL.</a:t>
            </a:r>
            <a:endParaRPr dirty="0">
              <a:latin typeface="+mn-lt"/>
            </a:endParaRPr>
          </a:p>
        </p:txBody>
      </p:sp>
      <p:sp>
        <p:nvSpPr>
          <p:cNvPr id="642" name="Google Shape;642;p74"/>
          <p:cNvSpPr txBox="1">
            <a:spLocks noGrp="1"/>
          </p:cNvSpPr>
          <p:nvPr>
            <p:ph type="subTitle" idx="5"/>
          </p:nvPr>
        </p:nvSpPr>
        <p:spPr>
          <a:xfrm>
            <a:off x="5006081" y="2868819"/>
            <a:ext cx="2848133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+mn-lt"/>
              </a:rPr>
              <a:t>Tối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ưu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hoá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thiết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kế</a:t>
            </a:r>
            <a:endParaRPr dirty="0">
              <a:latin typeface="+mn-lt"/>
            </a:endParaRPr>
          </a:p>
        </p:txBody>
      </p:sp>
      <p:sp>
        <p:nvSpPr>
          <p:cNvPr id="643" name="Google Shape;643;p74"/>
          <p:cNvSpPr txBox="1">
            <a:spLocks noGrp="1"/>
          </p:cNvSpPr>
          <p:nvPr>
            <p:ph type="subTitle" idx="6"/>
          </p:nvPr>
        </p:nvSpPr>
        <p:spPr>
          <a:xfrm>
            <a:off x="5006082" y="3337010"/>
            <a:ext cx="2486100" cy="792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n-lt"/>
              </a:rPr>
              <a:t>N</a:t>
            </a:r>
            <a:r>
              <a:rPr lang="en" dirty="0" err="1">
                <a:latin typeface="+mn-lt"/>
              </a:rPr>
              <a:t>ếu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có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th</a:t>
            </a:r>
            <a:r>
              <a:rPr lang="en-US" dirty="0" err="1">
                <a:latin typeface="+mn-lt"/>
              </a:rPr>
              <a:t>êm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thời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gian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nhóm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muốn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tối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ưu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thiết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hơn</a:t>
            </a:r>
            <a:endParaRPr dirty="0">
              <a:latin typeface="+mn-lt"/>
            </a:endParaRPr>
          </a:p>
        </p:txBody>
      </p:sp>
      <p:sp>
        <p:nvSpPr>
          <p:cNvPr id="644" name="Google Shape;644;p74"/>
          <p:cNvSpPr txBox="1">
            <a:spLocks noGrp="1"/>
          </p:cNvSpPr>
          <p:nvPr>
            <p:ph type="subTitle" idx="7"/>
          </p:nvPr>
        </p:nvSpPr>
        <p:spPr>
          <a:xfrm>
            <a:off x="719108" y="2868819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+mn-lt"/>
              </a:rPr>
              <a:t>Thiết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lập</a:t>
            </a:r>
            <a:endParaRPr dirty="0">
              <a:latin typeface="+mn-lt"/>
            </a:endParaRPr>
          </a:p>
        </p:txBody>
      </p:sp>
      <p:sp>
        <p:nvSpPr>
          <p:cNvPr id="645" name="Google Shape;645;p74"/>
          <p:cNvSpPr txBox="1">
            <a:spLocks noGrp="1"/>
          </p:cNvSpPr>
          <p:nvPr>
            <p:ph type="subTitle" idx="8"/>
          </p:nvPr>
        </p:nvSpPr>
        <p:spPr>
          <a:xfrm>
            <a:off x="719108" y="3337011"/>
            <a:ext cx="2486100" cy="121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latin typeface="+mn-lt"/>
              </a:rPr>
              <a:t>Cần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th</a:t>
            </a:r>
            <a:r>
              <a:rPr lang="en-US" dirty="0" err="1">
                <a:latin typeface="+mn-lt"/>
              </a:rPr>
              <a:t>ê</a:t>
            </a:r>
            <a:r>
              <a:rPr lang="en" dirty="0">
                <a:latin typeface="+mn-lt"/>
              </a:rPr>
              <a:t>m </a:t>
            </a:r>
            <a:r>
              <a:rPr lang="en" dirty="0" err="1">
                <a:latin typeface="+mn-lt"/>
              </a:rPr>
              <a:t>chức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năng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thiết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lập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hệ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thống</a:t>
            </a:r>
            <a:r>
              <a:rPr lang="en" dirty="0">
                <a:latin typeface="+mn-lt"/>
              </a:rPr>
              <a:t> (setting) </a:t>
            </a:r>
            <a:r>
              <a:rPr lang="en" dirty="0" err="1">
                <a:latin typeface="+mn-lt"/>
              </a:rPr>
              <a:t>cho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phần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mềm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như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đổi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mật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khẩu</a:t>
            </a:r>
            <a:r>
              <a:rPr lang="en" dirty="0">
                <a:latin typeface="+mn-lt"/>
              </a:rPr>
              <a:t>, </a:t>
            </a:r>
            <a:r>
              <a:rPr lang="en" dirty="0" err="1">
                <a:latin typeface="+mn-lt"/>
              </a:rPr>
              <a:t>đổi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chủ</a:t>
            </a:r>
            <a:r>
              <a:rPr lang="en" dirty="0">
                <a:latin typeface="+mn-lt"/>
              </a:rPr>
              <a:t> </a:t>
            </a:r>
            <a:r>
              <a:rPr lang="en" dirty="0" err="1">
                <a:latin typeface="+mn-lt"/>
              </a:rPr>
              <a:t>đề</a:t>
            </a:r>
            <a:r>
              <a:rPr lang="en" dirty="0">
                <a:latin typeface="+mn-lt"/>
              </a:rPr>
              <a:t>,..</a:t>
            </a:r>
            <a:endParaRPr dirty="0">
              <a:latin typeface="+mn-lt"/>
            </a:endParaRPr>
          </a:p>
        </p:txBody>
      </p:sp>
      <p:sp>
        <p:nvSpPr>
          <p:cNvPr id="5" name="Title 19">
            <a:extLst>
              <a:ext uri="{FF2B5EF4-FFF2-40B4-BE49-F238E27FC236}">
                <a16:creationId xmlns:a16="http://schemas.microsoft.com/office/drawing/2014/main" id="{F0DC9283-6D53-4188-AB20-13D5E94BF231}"/>
              </a:ext>
            </a:extLst>
          </p:cNvPr>
          <p:cNvSpPr txBox="1">
            <a:spLocks/>
          </p:cNvSpPr>
          <p:nvPr/>
        </p:nvSpPr>
        <p:spPr>
          <a:xfrm>
            <a:off x="3584223" y="443537"/>
            <a:ext cx="24861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VN" sz="3000" b="1" dirty="0"/>
              <a:t>5. </a:t>
            </a:r>
            <a:r>
              <a:rPr lang="en-US" sz="3000" b="1" dirty="0"/>
              <a:t>HẠN CHẾ</a:t>
            </a:r>
            <a:endParaRPr lang="en-VN" sz="3000" b="1" dirty="0"/>
          </a:p>
        </p:txBody>
      </p:sp>
    </p:spTree>
    <p:extLst>
      <p:ext uri="{BB962C8B-B14F-4D97-AF65-F5344CB8AC3E}">
        <p14:creationId xmlns:p14="http://schemas.microsoft.com/office/powerpoint/2010/main" val="143055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2332400" y="445025"/>
            <a:ext cx="4822404" cy="5727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6. </a:t>
            </a:r>
            <a:r>
              <a:rPr lang="en-US" b="1" dirty="0">
                <a:latin typeface="+mn-lt"/>
              </a:rPr>
              <a:t>TÀI LIỆU THAM KHẢO</a:t>
            </a:r>
            <a:endParaRPr lang="en-VN" b="1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8FC43-B898-A428-1116-2AF3DEBA68C5}"/>
              </a:ext>
            </a:extLst>
          </p:cNvPr>
          <p:cNvSpPr txBox="1"/>
          <p:nvPr/>
        </p:nvSpPr>
        <p:spPr>
          <a:xfrm>
            <a:off x="770561" y="1231638"/>
            <a:ext cx="7767263" cy="25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Link: </a:t>
            </a:r>
            <a:r>
              <a:rPr lang="vi-VN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https://freetuts.net/hoc-java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22/05/2024)</a:t>
            </a:r>
            <a:endParaRPr lang="en-NZ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 Tutorial. Link: </a:t>
            </a:r>
            <a:r>
              <a:rPr lang="vi-VN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https://www.w3schools.com/java/default.asp</a:t>
            </a:r>
            <a:r>
              <a:rPr lang="vi-VN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22/05/2024)</a:t>
            </a:r>
            <a:endParaRPr lang="en-NZ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 Tutorial. Link: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Java Tutorial | Learn Java Programming (</a:t>
            </a:r>
            <a:r>
              <a:rPr lang="en-US" sz="14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tutorialspoint.com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)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22/05/2024)</a:t>
            </a:r>
            <a:endParaRPr lang="en-NZ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 Tutorial for Beginners. Link: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Java Tutorial for Beginners (</a:t>
            </a:r>
            <a:r>
              <a:rPr lang="en-US" sz="14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beginnersbook.com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)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22/05/2024)</a:t>
            </a:r>
            <a:endParaRPr lang="en-NZ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9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061275" y="2808253"/>
            <a:ext cx="54582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Do you have any questions ?</a:t>
            </a:r>
            <a:endParaRPr dirty="0">
              <a:latin typeface="+mn-lt"/>
            </a:endParaRPr>
          </a:p>
        </p:txBody>
      </p:sp>
      <p:sp>
        <p:nvSpPr>
          <p:cNvPr id="535" name="Google Shape;535;p63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400" b="1" dirty="0">
                <a:latin typeface="+mn-lt"/>
              </a:rPr>
              <a:t>Thank You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b="1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555171" y="1677218"/>
            <a:ext cx="2501229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err="1">
                <a:latin typeface="+mn-lt"/>
              </a:rPr>
              <a:t>Giới</a:t>
            </a:r>
            <a:r>
              <a:rPr lang="en" sz="2000" dirty="0">
                <a:latin typeface="+mn-lt"/>
              </a:rPr>
              <a:t> </a:t>
            </a:r>
            <a:r>
              <a:rPr lang="en" sz="2000" dirty="0" err="1">
                <a:latin typeface="+mn-lt"/>
              </a:rPr>
              <a:t>thiệu</a:t>
            </a:r>
            <a:r>
              <a:rPr lang="en" sz="2000" dirty="0">
                <a:latin typeface="+mn-lt"/>
              </a:rPr>
              <a:t> </a:t>
            </a:r>
            <a:r>
              <a:rPr lang="en" sz="2000" dirty="0" err="1">
                <a:latin typeface="+mn-lt"/>
              </a:rPr>
              <a:t>tổng</a:t>
            </a:r>
            <a:r>
              <a:rPr lang="en" sz="2000" dirty="0">
                <a:latin typeface="+mn-lt"/>
              </a:rPr>
              <a:t> </a:t>
            </a:r>
            <a:r>
              <a:rPr lang="en" sz="2000" dirty="0" err="1">
                <a:latin typeface="+mn-lt"/>
              </a:rPr>
              <a:t>quan</a:t>
            </a:r>
            <a:endParaRPr sz="2000" dirty="0">
              <a:latin typeface="+mn-lt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02</a:t>
            </a:r>
            <a:endParaRPr b="1" dirty="0">
              <a:latin typeface="+mn-lt"/>
            </a:endParaRPr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04</a:t>
            </a:r>
            <a:endParaRPr b="1" dirty="0">
              <a:latin typeface="+mn-lt"/>
            </a:endParaRPr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01</a:t>
            </a:r>
            <a:endParaRPr b="1" dirty="0">
              <a:latin typeface="+mn-lt"/>
            </a:endParaRPr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799" y="1677218"/>
            <a:ext cx="2485371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 err="1">
                <a:latin typeface="+mn-lt"/>
              </a:rPr>
              <a:t>Nền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tảng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công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nghệ</a:t>
            </a:r>
            <a:endParaRPr lang="en-US" sz="2000" dirty="0">
              <a:latin typeface="+mn-lt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 err="1">
                <a:latin typeface="+mn-lt"/>
              </a:rPr>
              <a:t>Phân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tích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thiết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kế</a:t>
            </a:r>
            <a:endParaRPr lang="en-US" sz="2000" dirty="0">
              <a:latin typeface="+mn-lt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03</a:t>
            </a:r>
            <a:endParaRPr b="1" dirty="0">
              <a:latin typeface="+mn-lt"/>
            </a:endParaRPr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555171" y="3313579"/>
            <a:ext cx="2501229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 err="1">
                <a:latin typeface="+mn-lt"/>
              </a:rPr>
              <a:t>Kết</a:t>
            </a:r>
            <a:r>
              <a:rPr lang="en-US" sz="20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quả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thực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hiện</a:t>
            </a:r>
            <a:endParaRPr lang="en-US" sz="2000" dirty="0">
              <a:latin typeface="+mn-lt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254829" y="3313579"/>
            <a:ext cx="2485371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000" dirty="0" err="1">
                <a:latin typeface="+mn-lt"/>
              </a:rPr>
              <a:t>Hạn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chế</a:t>
            </a:r>
            <a:endParaRPr lang="en-US" sz="2000" dirty="0">
              <a:latin typeface="+mn-lt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05</a:t>
            </a:r>
            <a:endParaRPr b="1" dirty="0">
              <a:latin typeface="+mn-lt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5938629" y="3313579"/>
            <a:ext cx="2677886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+mn-lt"/>
              </a:rPr>
              <a:t>Tài</a:t>
            </a:r>
            <a:r>
              <a:rPr lang="en" sz="2000" dirty="0">
                <a:latin typeface="+mn-lt"/>
              </a:rPr>
              <a:t> li</a:t>
            </a:r>
            <a:r>
              <a:rPr lang="en-US" sz="2000" dirty="0" err="1">
                <a:latin typeface="+mn-lt"/>
              </a:rPr>
              <a:t>ệ</a:t>
            </a:r>
            <a:r>
              <a:rPr lang="en" sz="2000" dirty="0">
                <a:latin typeface="+mn-lt"/>
              </a:rPr>
              <a:t>u </a:t>
            </a:r>
            <a:r>
              <a:rPr lang="en" sz="2000" dirty="0" err="1">
                <a:latin typeface="+mn-lt"/>
              </a:rPr>
              <a:t>tham</a:t>
            </a:r>
            <a:r>
              <a:rPr lang="en" sz="2000" dirty="0">
                <a:latin typeface="+mn-lt"/>
              </a:rPr>
              <a:t> </a:t>
            </a:r>
            <a:r>
              <a:rPr lang="en" sz="2000" dirty="0" err="1">
                <a:latin typeface="+mn-lt"/>
              </a:rPr>
              <a:t>khảo</a:t>
            </a:r>
            <a:endParaRPr sz="2000" dirty="0">
              <a:latin typeface="+mn-lt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06</a:t>
            </a:r>
            <a:endParaRPr b="1" dirty="0">
              <a:latin typeface="+mn-lt"/>
            </a:endParaRPr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 err="1">
                <a:latin typeface="+mn-lt"/>
              </a:rPr>
              <a:t>Tóm</a:t>
            </a:r>
            <a:r>
              <a:rPr lang="en" b="1" dirty="0">
                <a:latin typeface="+mn-lt"/>
              </a:rPr>
              <a:t> </a:t>
            </a:r>
            <a:r>
              <a:rPr lang="en" b="1" dirty="0" err="1">
                <a:latin typeface="+mn-lt"/>
              </a:rPr>
              <a:t>tắt</a:t>
            </a:r>
            <a:r>
              <a:rPr lang="en" b="1" dirty="0">
                <a:latin typeface="+mn-lt"/>
              </a:rPr>
              <a:t> </a:t>
            </a:r>
            <a:r>
              <a:rPr lang="en" b="1" dirty="0" err="1">
                <a:latin typeface="+mn-lt"/>
              </a:rPr>
              <a:t>nội</a:t>
            </a:r>
            <a:r>
              <a:rPr lang="en" b="1" dirty="0">
                <a:latin typeface="+mn-lt"/>
              </a:rPr>
              <a:t> dung</a:t>
            </a:r>
            <a:br>
              <a:rPr lang="en" dirty="0">
                <a:latin typeface="+mn-lt"/>
              </a:rPr>
            </a:b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2206087" y="350384"/>
            <a:ext cx="5349504" cy="5727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1. </a:t>
            </a:r>
            <a:r>
              <a:rPr lang="en-US" b="1" dirty="0">
                <a:latin typeface="+mn-lt"/>
              </a:rPr>
              <a:t>GIỚI THIỆU TỔNG QUAN</a:t>
            </a:r>
            <a:endParaRPr lang="en-VN" b="1" dirty="0">
              <a:latin typeface="+mn-lt"/>
            </a:endParaRPr>
          </a:p>
        </p:txBody>
      </p:sp>
      <p:pic>
        <p:nvPicPr>
          <p:cNvPr id="3" name="Picture 2" descr="A computer with a house on the screen&#10;&#10;Description automatically generated">
            <a:extLst>
              <a:ext uri="{FF2B5EF4-FFF2-40B4-BE49-F238E27FC236}">
                <a16:creationId xmlns:a16="http://schemas.microsoft.com/office/drawing/2014/main" id="{9FBB14A1-F26D-5629-2FB7-FC7FF1C4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174" y="2401310"/>
            <a:ext cx="1038507" cy="1013022"/>
          </a:xfrm>
          <a:prstGeom prst="rect">
            <a:avLst/>
          </a:prstGeom>
        </p:spPr>
      </p:pic>
      <p:pic>
        <p:nvPicPr>
          <p:cNvPr id="6" name="Picture 5" descr="A sign with text on it&#10;&#10;Description automatically generated">
            <a:extLst>
              <a:ext uri="{FF2B5EF4-FFF2-40B4-BE49-F238E27FC236}">
                <a16:creationId xmlns:a16="http://schemas.microsoft.com/office/drawing/2014/main" id="{62B62882-8518-432C-932B-33228DFDA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64" y="1119080"/>
            <a:ext cx="1032016" cy="1013022"/>
          </a:xfrm>
          <a:prstGeom prst="rect">
            <a:avLst/>
          </a:prstGeom>
        </p:spPr>
      </p:pic>
      <p:pic>
        <p:nvPicPr>
          <p:cNvPr id="8" name="Picture 7" descr="A sign with text on it&#10;&#10;Description automatically generated">
            <a:extLst>
              <a:ext uri="{FF2B5EF4-FFF2-40B4-BE49-F238E27FC236}">
                <a16:creationId xmlns:a16="http://schemas.microsoft.com/office/drawing/2014/main" id="{A1564CCA-DAD4-8780-37C7-BBB85E3E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491" y="3624092"/>
            <a:ext cx="1038506" cy="1019392"/>
          </a:xfrm>
          <a:prstGeom prst="rect">
            <a:avLst/>
          </a:prstGeom>
        </p:spPr>
      </p:pic>
      <p:pic>
        <p:nvPicPr>
          <p:cNvPr id="10" name="Picture 9" descr="A handshake in a circle&#10;&#10;Description automatically generated">
            <a:extLst>
              <a:ext uri="{FF2B5EF4-FFF2-40B4-BE49-F238E27FC236}">
                <a16:creationId xmlns:a16="http://schemas.microsoft.com/office/drawing/2014/main" id="{E93F3A54-A515-6686-FB2D-5331F4A03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617" y="2410174"/>
            <a:ext cx="1038506" cy="1019392"/>
          </a:xfrm>
          <a:prstGeom prst="rect">
            <a:avLst/>
          </a:prstGeom>
        </p:spPr>
      </p:pic>
      <p:pic>
        <p:nvPicPr>
          <p:cNvPr id="12" name="Picture 11" descr="A group of people in a circle&#10;&#10;Description automatically generated">
            <a:extLst>
              <a:ext uri="{FF2B5EF4-FFF2-40B4-BE49-F238E27FC236}">
                <a16:creationId xmlns:a16="http://schemas.microsoft.com/office/drawing/2014/main" id="{3E993DF9-2FC2-FC39-DE8E-E9D9598D6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479" y="2401310"/>
            <a:ext cx="1054030" cy="1041017"/>
          </a:xfrm>
          <a:prstGeom prst="rect">
            <a:avLst/>
          </a:prstGeom>
        </p:spPr>
      </p:pic>
      <p:pic>
        <p:nvPicPr>
          <p:cNvPr id="13" name="Picture 12" descr="A sign with text on it&#10;&#10;Description automatically generated">
            <a:extLst>
              <a:ext uri="{FF2B5EF4-FFF2-40B4-BE49-F238E27FC236}">
                <a16:creationId xmlns:a16="http://schemas.microsoft.com/office/drawing/2014/main" id="{BAA56F11-E131-5D67-3069-09456C69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05" y="1202864"/>
            <a:ext cx="1038506" cy="1019392"/>
          </a:xfrm>
          <a:prstGeom prst="rect">
            <a:avLst/>
          </a:prstGeom>
        </p:spPr>
      </p:pic>
      <p:pic>
        <p:nvPicPr>
          <p:cNvPr id="14" name="Picture 13" descr="A sign with text on it&#10;&#10;Description automatically generated">
            <a:extLst>
              <a:ext uri="{FF2B5EF4-FFF2-40B4-BE49-F238E27FC236}">
                <a16:creationId xmlns:a16="http://schemas.microsoft.com/office/drawing/2014/main" id="{D2BBE934-987D-12C2-A4E3-FF4884A3F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23" y="3740982"/>
            <a:ext cx="1038506" cy="1019392"/>
          </a:xfrm>
          <a:prstGeom prst="rect">
            <a:avLst/>
          </a:prstGeom>
        </p:spPr>
      </p:pic>
      <p:pic>
        <p:nvPicPr>
          <p:cNvPr id="16" name="Picture 15" descr="A money and a calculator on a blue circle&#10;&#10;Description automatically generated">
            <a:extLst>
              <a:ext uri="{FF2B5EF4-FFF2-40B4-BE49-F238E27FC236}">
                <a16:creationId xmlns:a16="http://schemas.microsoft.com/office/drawing/2014/main" id="{2869B739-400B-392D-4CF8-A1D1EC97F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789" y="2375006"/>
            <a:ext cx="1054030" cy="1034631"/>
          </a:xfrm>
          <a:prstGeom prst="rect">
            <a:avLst/>
          </a:prstGeom>
        </p:spPr>
      </p:pic>
      <p:pic>
        <p:nvPicPr>
          <p:cNvPr id="18" name="Picture 17" descr="A blue and white credit card with a dollar sign above it&#10;&#10;Description automatically generated">
            <a:extLst>
              <a:ext uri="{FF2B5EF4-FFF2-40B4-BE49-F238E27FC236}">
                <a16:creationId xmlns:a16="http://schemas.microsoft.com/office/drawing/2014/main" id="{CE460B82-7584-0A3D-9C17-1C8F62605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505" y="2414071"/>
            <a:ext cx="1068309" cy="1046654"/>
          </a:xfrm>
          <a:prstGeom prst="rect">
            <a:avLst/>
          </a:prstGeom>
        </p:spPr>
      </p:pic>
      <p:sp>
        <p:nvSpPr>
          <p:cNvPr id="19" name="Up Arrow 18">
            <a:extLst>
              <a:ext uri="{FF2B5EF4-FFF2-40B4-BE49-F238E27FC236}">
                <a16:creationId xmlns:a16="http://schemas.microsoft.com/office/drawing/2014/main" id="{A36F9D8D-74C7-BCBF-9989-2E9686258DE4}"/>
              </a:ext>
            </a:extLst>
          </p:cNvPr>
          <p:cNvSpPr/>
          <p:nvPr/>
        </p:nvSpPr>
        <p:spPr>
          <a:xfrm>
            <a:off x="7509872" y="2132102"/>
            <a:ext cx="45719" cy="24290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77791630-93BC-9C99-2E27-B5569E2C606F}"/>
              </a:ext>
            </a:extLst>
          </p:cNvPr>
          <p:cNvSpPr/>
          <p:nvPr/>
        </p:nvSpPr>
        <p:spPr>
          <a:xfrm>
            <a:off x="1571566" y="2208338"/>
            <a:ext cx="45719" cy="24290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BF7DD510-2422-9D4C-0CB5-48F5C9BBD818}"/>
              </a:ext>
            </a:extLst>
          </p:cNvPr>
          <p:cNvSpPr/>
          <p:nvPr/>
        </p:nvSpPr>
        <p:spPr>
          <a:xfrm>
            <a:off x="7494085" y="3409637"/>
            <a:ext cx="45719" cy="2429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7AE8C48B-5495-2321-82C1-5505EA16E770}"/>
              </a:ext>
            </a:extLst>
          </p:cNvPr>
          <p:cNvSpPr/>
          <p:nvPr/>
        </p:nvSpPr>
        <p:spPr>
          <a:xfrm>
            <a:off x="1544940" y="3498078"/>
            <a:ext cx="45719" cy="2429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81AD4E0-C025-92FC-0E97-DA3DDAE38D29}"/>
              </a:ext>
            </a:extLst>
          </p:cNvPr>
          <p:cNvSpPr/>
          <p:nvPr/>
        </p:nvSpPr>
        <p:spPr>
          <a:xfrm>
            <a:off x="5084681" y="2892321"/>
            <a:ext cx="455936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A3F51F6-7712-EC4F-10CC-D640B9EDBB1E}"/>
              </a:ext>
            </a:extLst>
          </p:cNvPr>
          <p:cNvSpPr/>
          <p:nvPr/>
        </p:nvSpPr>
        <p:spPr>
          <a:xfrm>
            <a:off x="6556853" y="2869461"/>
            <a:ext cx="455936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18DDEFA0-3965-F8E6-C7B2-EB96A055721D}"/>
              </a:ext>
            </a:extLst>
          </p:cNvPr>
          <p:cNvSpPr/>
          <p:nvPr/>
        </p:nvSpPr>
        <p:spPr>
          <a:xfrm>
            <a:off x="3612509" y="2892320"/>
            <a:ext cx="433665" cy="4571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C92F54E0-887A-D7B2-F65A-EE43BAF5C915}"/>
              </a:ext>
            </a:extLst>
          </p:cNvPr>
          <p:cNvSpPr/>
          <p:nvPr/>
        </p:nvSpPr>
        <p:spPr>
          <a:xfrm>
            <a:off x="2120129" y="2909354"/>
            <a:ext cx="433665" cy="4571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32" name="Picture 31" descr="A round icon with a store&#10;&#10;Description automatically generated">
            <a:extLst>
              <a:ext uri="{FF2B5EF4-FFF2-40B4-BE49-F238E27FC236}">
                <a16:creationId xmlns:a16="http://schemas.microsoft.com/office/drawing/2014/main" id="{064B3C34-2154-A269-3E6E-EB9B55106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1014" y="3641476"/>
            <a:ext cx="1051651" cy="10193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EDAB6A-137E-C8FA-19FC-AC3B42D561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6174" y="1113066"/>
            <a:ext cx="960557" cy="1000032"/>
          </a:xfrm>
          <a:prstGeom prst="rect">
            <a:avLst/>
          </a:prstGeom>
        </p:spPr>
      </p:pic>
      <p:sp>
        <p:nvSpPr>
          <p:cNvPr id="37" name="Up Arrow 36">
            <a:extLst>
              <a:ext uri="{FF2B5EF4-FFF2-40B4-BE49-F238E27FC236}">
                <a16:creationId xmlns:a16="http://schemas.microsoft.com/office/drawing/2014/main" id="{8303E154-EB39-B503-17FC-0411A8C24432}"/>
              </a:ext>
            </a:extLst>
          </p:cNvPr>
          <p:cNvSpPr/>
          <p:nvPr/>
        </p:nvSpPr>
        <p:spPr>
          <a:xfrm>
            <a:off x="4514230" y="2158406"/>
            <a:ext cx="45719" cy="24290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BCFC9422-6359-6462-84A5-161B287C5AE7}"/>
              </a:ext>
            </a:extLst>
          </p:cNvPr>
          <p:cNvSpPr/>
          <p:nvPr/>
        </p:nvSpPr>
        <p:spPr>
          <a:xfrm>
            <a:off x="4569767" y="3409637"/>
            <a:ext cx="45719" cy="2429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9" name="Google Shape;588;p71">
            <a:extLst>
              <a:ext uri="{FF2B5EF4-FFF2-40B4-BE49-F238E27FC236}">
                <a16:creationId xmlns:a16="http://schemas.microsoft.com/office/drawing/2014/main" id="{A4D443D8-C254-1C81-F970-140596214A8A}"/>
              </a:ext>
            </a:extLst>
          </p:cNvPr>
          <p:cNvSpPr txBox="1"/>
          <p:nvPr/>
        </p:nvSpPr>
        <p:spPr>
          <a:xfrm>
            <a:off x="4070831" y="852531"/>
            <a:ext cx="1032016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BĐS bán</a:t>
            </a:r>
            <a:endParaRPr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588;p71">
            <a:extLst>
              <a:ext uri="{FF2B5EF4-FFF2-40B4-BE49-F238E27FC236}">
                <a16:creationId xmlns:a16="http://schemas.microsoft.com/office/drawing/2014/main" id="{5FA7946D-6B2F-B4D1-CF88-8E643AD77DA7}"/>
              </a:ext>
            </a:extLst>
          </p:cNvPr>
          <p:cNvSpPr txBox="1"/>
          <p:nvPr/>
        </p:nvSpPr>
        <p:spPr>
          <a:xfrm>
            <a:off x="3882415" y="4543825"/>
            <a:ext cx="1420421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BĐS cho thuê</a:t>
            </a:r>
            <a:endParaRPr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588;p71">
            <a:extLst>
              <a:ext uri="{FF2B5EF4-FFF2-40B4-BE49-F238E27FC236}">
                <a16:creationId xmlns:a16="http://schemas.microsoft.com/office/drawing/2014/main" id="{CDF73A6C-29E4-1607-B7AB-A723046B3C38}"/>
              </a:ext>
            </a:extLst>
          </p:cNvPr>
          <p:cNvSpPr txBox="1"/>
          <p:nvPr/>
        </p:nvSpPr>
        <p:spPr>
          <a:xfrm>
            <a:off x="1000353" y="893564"/>
            <a:ext cx="1180611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Mảng bán</a:t>
            </a:r>
            <a:endParaRPr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588;p71">
            <a:extLst>
              <a:ext uri="{FF2B5EF4-FFF2-40B4-BE49-F238E27FC236}">
                <a16:creationId xmlns:a16="http://schemas.microsoft.com/office/drawing/2014/main" id="{B9A5F26A-97EB-BD9E-3194-E0C5FAC2FD7C}"/>
              </a:ext>
            </a:extLst>
          </p:cNvPr>
          <p:cNvSpPr txBox="1"/>
          <p:nvPr/>
        </p:nvSpPr>
        <p:spPr>
          <a:xfrm>
            <a:off x="836658" y="4543825"/>
            <a:ext cx="1561253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Mảng cho thuê</a:t>
            </a:r>
            <a:endParaRPr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588;p71">
            <a:extLst>
              <a:ext uri="{FF2B5EF4-FFF2-40B4-BE49-F238E27FC236}">
                <a16:creationId xmlns:a16="http://schemas.microsoft.com/office/drawing/2014/main" id="{FCF4028A-7FF8-7C98-8166-D168F4BFFA80}"/>
              </a:ext>
            </a:extLst>
          </p:cNvPr>
          <p:cNvSpPr txBox="1"/>
          <p:nvPr/>
        </p:nvSpPr>
        <p:spPr>
          <a:xfrm>
            <a:off x="6681791" y="852531"/>
            <a:ext cx="1670306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Khách cần mua</a:t>
            </a:r>
            <a:endParaRPr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588;p71">
            <a:extLst>
              <a:ext uri="{FF2B5EF4-FFF2-40B4-BE49-F238E27FC236}">
                <a16:creationId xmlns:a16="http://schemas.microsoft.com/office/drawing/2014/main" id="{F9FB085B-B547-E1A4-3216-B71849EE540A}"/>
              </a:ext>
            </a:extLst>
          </p:cNvPr>
          <p:cNvSpPr txBox="1"/>
          <p:nvPr/>
        </p:nvSpPr>
        <p:spPr>
          <a:xfrm>
            <a:off x="6775768" y="4552720"/>
            <a:ext cx="1806793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Khách cần thuê</a:t>
            </a:r>
            <a:endParaRPr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588;p71">
            <a:extLst>
              <a:ext uri="{FF2B5EF4-FFF2-40B4-BE49-F238E27FC236}">
                <a16:creationId xmlns:a16="http://schemas.microsoft.com/office/drawing/2014/main" id="{53D96BD5-F33C-8878-D65A-296E0035598F}"/>
              </a:ext>
            </a:extLst>
          </p:cNvPr>
          <p:cNvSpPr txBox="1"/>
          <p:nvPr/>
        </p:nvSpPr>
        <p:spPr>
          <a:xfrm>
            <a:off x="2541350" y="2079496"/>
            <a:ext cx="1180611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Nhân viên</a:t>
            </a:r>
            <a:endParaRPr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588;p71">
            <a:extLst>
              <a:ext uri="{FF2B5EF4-FFF2-40B4-BE49-F238E27FC236}">
                <a16:creationId xmlns:a16="http://schemas.microsoft.com/office/drawing/2014/main" id="{3F704A2D-52BF-676F-9918-777D65EB5833}"/>
              </a:ext>
            </a:extLst>
          </p:cNvPr>
          <p:cNvSpPr txBox="1"/>
          <p:nvPr/>
        </p:nvSpPr>
        <p:spPr>
          <a:xfrm>
            <a:off x="5473565" y="2108978"/>
            <a:ext cx="1302203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Khách hàng</a:t>
            </a:r>
            <a:endParaRPr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588;p71">
            <a:extLst>
              <a:ext uri="{FF2B5EF4-FFF2-40B4-BE49-F238E27FC236}">
                <a16:creationId xmlns:a16="http://schemas.microsoft.com/office/drawing/2014/main" id="{EECCB051-BE4E-0542-59AF-DA34F043ED3F}"/>
              </a:ext>
            </a:extLst>
          </p:cNvPr>
          <p:cNvSpPr txBox="1"/>
          <p:nvPr/>
        </p:nvSpPr>
        <p:spPr>
          <a:xfrm>
            <a:off x="-21645" y="2703450"/>
            <a:ext cx="1180611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Tính </a:t>
            </a:r>
            <a:r>
              <a:rPr lang="vi-VN" dirty="0">
                <a:solidFill>
                  <a:schemeClr val="dk2"/>
                </a:solidFill>
                <a:latin typeface="+mn-lt"/>
                <a:ea typeface="Montserrat"/>
                <a:cs typeface="Montserrat"/>
                <a:sym typeface="Montserrat"/>
              </a:rPr>
              <a:t>lương</a:t>
            </a:r>
            <a:endParaRPr dirty="0">
              <a:solidFill>
                <a:schemeClr val="dk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588;p71">
            <a:extLst>
              <a:ext uri="{FF2B5EF4-FFF2-40B4-BE49-F238E27FC236}">
                <a16:creationId xmlns:a16="http://schemas.microsoft.com/office/drawing/2014/main" id="{3BAC8FF1-A30F-3FC3-78F7-3283DD034DE7}"/>
              </a:ext>
            </a:extLst>
          </p:cNvPr>
          <p:cNvSpPr txBox="1"/>
          <p:nvPr/>
        </p:nvSpPr>
        <p:spPr>
          <a:xfrm>
            <a:off x="7992255" y="2722981"/>
            <a:ext cx="1180611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Nhu cầu</a:t>
            </a:r>
            <a:endParaRPr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9165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2023938" y="511819"/>
            <a:ext cx="5432251" cy="5727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2. </a:t>
            </a:r>
            <a:r>
              <a:rPr lang="en-US" b="1" dirty="0">
                <a:latin typeface="+mn-lt"/>
              </a:rPr>
              <a:t>NỀN TẢNG CÔNG NGHỆ</a:t>
            </a:r>
            <a:endParaRPr lang="en-VN" b="1" dirty="0">
              <a:latin typeface="+mn-lt"/>
            </a:endParaRPr>
          </a:p>
        </p:txBody>
      </p:sp>
      <p:pic>
        <p:nvPicPr>
          <p:cNvPr id="22" name="Picture 21" descr="A logo for a cloud server&#10;&#10;Description automatically generated">
            <a:extLst>
              <a:ext uri="{FF2B5EF4-FFF2-40B4-BE49-F238E27FC236}">
                <a16:creationId xmlns:a16="http://schemas.microsoft.com/office/drawing/2014/main" id="{ABF8E69C-8C68-9EE1-A3B7-68DA020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39" y="3248055"/>
            <a:ext cx="1560366" cy="131070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B17B24F-E13E-F319-3DB9-240BF675F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2239" y="1519722"/>
            <a:ext cx="1560366" cy="1310708"/>
          </a:xfrm>
          <a:prstGeom prst="rect">
            <a:avLst/>
          </a:prstGeom>
        </p:spPr>
      </p:pic>
      <p:pic>
        <p:nvPicPr>
          <p:cNvPr id="26" name="Picture 25" descr="A logo for a software company&#10;&#10;Description automatically generated">
            <a:extLst>
              <a:ext uri="{FF2B5EF4-FFF2-40B4-BE49-F238E27FC236}">
                <a16:creationId xmlns:a16="http://schemas.microsoft.com/office/drawing/2014/main" id="{AEE82CB2-3244-F34A-6D4C-CC2274D09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3" y="2164912"/>
            <a:ext cx="1498911" cy="1413152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2DB0E79C-09DF-FCC3-EF81-D406EA4DE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434" y="2171253"/>
            <a:ext cx="1413152" cy="1413152"/>
          </a:xfrm>
          <a:prstGeom prst="rect">
            <a:avLst/>
          </a:prstGeom>
        </p:spPr>
      </p:pic>
      <p:sp>
        <p:nvSpPr>
          <p:cNvPr id="8" name="Up-Down Arrow 7">
            <a:extLst>
              <a:ext uri="{FF2B5EF4-FFF2-40B4-BE49-F238E27FC236}">
                <a16:creationId xmlns:a16="http://schemas.microsoft.com/office/drawing/2014/main" id="{93D93561-DECD-D7E2-0501-04C7A8111000}"/>
              </a:ext>
            </a:extLst>
          </p:cNvPr>
          <p:cNvSpPr/>
          <p:nvPr/>
        </p:nvSpPr>
        <p:spPr>
          <a:xfrm>
            <a:off x="2827922" y="2851747"/>
            <a:ext cx="61784" cy="37499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7205B8D-136D-AF70-B9DB-DC1E66E08448}"/>
              </a:ext>
            </a:extLst>
          </p:cNvPr>
          <p:cNvSpPr/>
          <p:nvPr/>
        </p:nvSpPr>
        <p:spPr>
          <a:xfrm>
            <a:off x="5348530" y="2830430"/>
            <a:ext cx="268247" cy="1237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41BA61A9-17B3-7282-571A-F4FA5124E54D}"/>
              </a:ext>
            </a:extLst>
          </p:cNvPr>
          <p:cNvSpPr/>
          <p:nvPr/>
        </p:nvSpPr>
        <p:spPr>
          <a:xfrm>
            <a:off x="3608105" y="2792627"/>
            <a:ext cx="293288" cy="15772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C2251717-A821-3CDA-89AD-73D771767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99" y="2162248"/>
            <a:ext cx="1460256" cy="1413151"/>
          </a:xfrm>
          <a:prstGeom prst="rect">
            <a:avLst/>
          </a:prstGeom>
        </p:spPr>
      </p:pic>
      <p:pic>
        <p:nvPicPr>
          <p:cNvPr id="14" name="Picture 13" descr="A blue square logo&#10;&#10;Description automatically generated">
            <a:extLst>
              <a:ext uri="{FF2B5EF4-FFF2-40B4-BE49-F238E27FC236}">
                <a16:creationId xmlns:a16="http://schemas.microsoft.com/office/drawing/2014/main" id="{0F9BE0B0-F1BF-0631-020C-43B67A22F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171" y="2175076"/>
            <a:ext cx="1489705" cy="1413151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A28A6493-26CC-1EAF-FA57-21D665FB6E4F}"/>
              </a:ext>
            </a:extLst>
          </p:cNvPr>
          <p:cNvSpPr/>
          <p:nvPr/>
        </p:nvSpPr>
        <p:spPr>
          <a:xfrm>
            <a:off x="7202864" y="2792627"/>
            <a:ext cx="268247" cy="1237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ABD24282-14EF-CB19-6ED6-2B03985406DF}"/>
              </a:ext>
            </a:extLst>
          </p:cNvPr>
          <p:cNvSpPr/>
          <p:nvPr/>
        </p:nvSpPr>
        <p:spPr>
          <a:xfrm>
            <a:off x="1623451" y="2758646"/>
            <a:ext cx="293288" cy="15772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9635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2332400" y="445025"/>
            <a:ext cx="5326818" cy="5727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3</a:t>
            </a:r>
            <a:r>
              <a:rPr lang="en-US" b="1" dirty="0">
                <a:latin typeface="+mn-lt"/>
              </a:rPr>
              <a:t>.1</a:t>
            </a:r>
            <a:r>
              <a:rPr lang="en-VN" b="1" dirty="0">
                <a:latin typeface="+mn-lt"/>
              </a:rPr>
              <a:t> SƠ ĐỒ CƠ SỞ DỮ LIỆU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52E91-F99A-7189-9B10-068AAC115BA5}"/>
              </a:ext>
            </a:extLst>
          </p:cNvPr>
          <p:cNvSpPr txBox="1"/>
          <p:nvPr/>
        </p:nvSpPr>
        <p:spPr>
          <a:xfrm>
            <a:off x="6369803" y="1156727"/>
            <a:ext cx="2459633" cy="2580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: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Users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BDS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Price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NV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KH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2488DBD-1A40-945B-D3F4-888138B73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3" t="21992" r="10316" b="11366"/>
          <a:stretch/>
        </p:blipFill>
        <p:spPr bwMode="auto">
          <a:xfrm>
            <a:off x="916113" y="1066660"/>
            <a:ext cx="5326818" cy="3631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754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0" y="403929"/>
            <a:ext cx="9144000" cy="5727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3</a:t>
            </a:r>
            <a:r>
              <a:rPr lang="en-US" b="1" dirty="0">
                <a:latin typeface="+mn-lt"/>
              </a:rPr>
              <a:t>.2</a:t>
            </a:r>
            <a:r>
              <a:rPr lang="en-VN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Lưu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đồ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hoạt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động</a:t>
            </a:r>
            <a:endParaRPr lang="en-VN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101DF-2D80-BB68-F764-60527515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95" y="1131549"/>
            <a:ext cx="6149009" cy="3435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552E91-F99A-7189-9B10-068AAC115BA5}"/>
              </a:ext>
            </a:extLst>
          </p:cNvPr>
          <p:cNvSpPr txBox="1"/>
          <p:nvPr/>
        </p:nvSpPr>
        <p:spPr>
          <a:xfrm>
            <a:off x="1589962" y="1403589"/>
            <a:ext cx="2833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i="1" dirty="0" err="1"/>
              <a:t>Lưu</a:t>
            </a:r>
            <a:r>
              <a:rPr lang="en-US" sz="2000" i="1" dirty="0"/>
              <a:t> </a:t>
            </a:r>
            <a:r>
              <a:rPr lang="en-US" sz="2000" i="1" dirty="0" err="1"/>
              <a:t>đồ</a:t>
            </a:r>
            <a:r>
              <a:rPr lang="en-US" sz="2000" i="1" dirty="0"/>
              <a:t> </a:t>
            </a:r>
            <a:r>
              <a:rPr lang="en-US" sz="2000" i="1" dirty="0" err="1"/>
              <a:t>chương</a:t>
            </a:r>
            <a:r>
              <a:rPr lang="en-US" sz="2000" i="1" dirty="0"/>
              <a:t> </a:t>
            </a:r>
            <a:r>
              <a:rPr lang="en-US" sz="2000" i="1" dirty="0" err="1"/>
              <a:t>trình</a:t>
            </a:r>
            <a:r>
              <a:rPr lang="en-US" sz="2000" i="1" dirty="0"/>
              <a:t> </a:t>
            </a:r>
            <a:r>
              <a:rPr lang="en-US" sz="2000" i="1" dirty="0" err="1"/>
              <a:t>với</a:t>
            </a:r>
            <a:r>
              <a:rPr lang="en-US" sz="2000" i="1" dirty="0"/>
              <a:t> </a:t>
            </a:r>
            <a:r>
              <a:rPr lang="en-US" sz="2000" i="1" dirty="0" err="1"/>
              <a:t>quyền</a:t>
            </a:r>
            <a:r>
              <a:rPr lang="en-US" sz="2000" i="1" dirty="0"/>
              <a:t> admin</a:t>
            </a:r>
          </a:p>
        </p:txBody>
      </p:sp>
    </p:spTree>
    <p:extLst>
      <p:ext uri="{BB962C8B-B14F-4D97-AF65-F5344CB8AC3E}">
        <p14:creationId xmlns:p14="http://schemas.microsoft.com/office/powerpoint/2010/main" val="54516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2332400" y="445025"/>
            <a:ext cx="5385756" cy="5727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3.</a:t>
            </a:r>
            <a:r>
              <a:rPr lang="en-US" b="1" dirty="0">
                <a:latin typeface="+mn-lt"/>
              </a:rPr>
              <a:t>3</a:t>
            </a:r>
            <a:r>
              <a:rPr lang="en-VN" b="1" dirty="0">
                <a:latin typeface="+mn-lt"/>
              </a:rPr>
              <a:t> KIẾN TRÚC HỆ THỐNG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37745E-8606-30BE-B277-6F348BA5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62" y="1156727"/>
            <a:ext cx="4910231" cy="3633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552E91-F99A-7189-9B10-068AAC115BA5}"/>
              </a:ext>
            </a:extLst>
          </p:cNvPr>
          <p:cNvSpPr txBox="1"/>
          <p:nvPr/>
        </p:nvSpPr>
        <p:spPr>
          <a:xfrm>
            <a:off x="5834861" y="1156727"/>
            <a:ext cx="3309139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: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Database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DoAn</a:t>
            </a:r>
            <a:r>
              <a:rPr lang="en-US" sz="2000" dirty="0"/>
              <a:t> (main)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Images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Model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View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 err="1"/>
              <a:t>Thư</a:t>
            </a:r>
            <a:r>
              <a:rPr lang="en-US" sz="2000" dirty="0"/>
              <a:t> </a:t>
            </a:r>
            <a:r>
              <a:rPr lang="en-US" sz="2000" dirty="0" err="1"/>
              <a:t>viện</a:t>
            </a:r>
            <a:r>
              <a:rPr lang="en-US" sz="2000" dirty="0"/>
              <a:t> sqljdbc42.jar</a:t>
            </a:r>
          </a:p>
        </p:txBody>
      </p:sp>
    </p:spTree>
    <p:extLst>
      <p:ext uri="{BB962C8B-B14F-4D97-AF65-F5344CB8AC3E}">
        <p14:creationId xmlns:p14="http://schemas.microsoft.com/office/powerpoint/2010/main" val="353885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2332400" y="445025"/>
            <a:ext cx="4822404" cy="5727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4.1 </a:t>
            </a:r>
            <a:r>
              <a:rPr lang="en-US" b="1" dirty="0">
                <a:latin typeface="+mn-lt"/>
              </a:rPr>
              <a:t>KẾT QUẢ THỰC HIỆN</a:t>
            </a:r>
            <a:endParaRPr lang="en-VN" b="1" dirty="0">
              <a:latin typeface="+mn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8CDA46-96E8-0CB5-C72A-249641AF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2" y="1152129"/>
            <a:ext cx="5721179" cy="2839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36CDF-F8EE-9BB4-1140-B5CD8435020A}"/>
              </a:ext>
            </a:extLst>
          </p:cNvPr>
          <p:cNvSpPr txBox="1"/>
          <p:nvPr/>
        </p:nvSpPr>
        <p:spPr>
          <a:xfrm>
            <a:off x="6685005" y="1156727"/>
            <a:ext cx="2144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(login)</a:t>
            </a:r>
          </a:p>
        </p:txBody>
      </p:sp>
    </p:spTree>
    <p:extLst>
      <p:ext uri="{BB962C8B-B14F-4D97-AF65-F5344CB8AC3E}">
        <p14:creationId xmlns:p14="http://schemas.microsoft.com/office/powerpoint/2010/main" val="314806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E577A50-75A4-A82F-0AB7-2BE691F862C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2332400" y="445025"/>
            <a:ext cx="4822404" cy="572700"/>
          </a:xfrm>
        </p:spPr>
        <p:txBody>
          <a:bodyPr/>
          <a:lstStyle/>
          <a:p>
            <a:r>
              <a:rPr lang="en-VN" b="1" dirty="0">
                <a:latin typeface="+mn-lt"/>
              </a:rPr>
              <a:t>4. </a:t>
            </a:r>
            <a:r>
              <a:rPr lang="en-US" b="1" dirty="0">
                <a:latin typeface="+mn-lt"/>
              </a:rPr>
              <a:t>KẾT QUẢ THỰC HIỆN</a:t>
            </a:r>
            <a:endParaRPr lang="en-VN" b="1" dirty="0">
              <a:latin typeface="+mn-lt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7EF903-8E5C-F2F5-3015-FF27782B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1" y="1017725"/>
            <a:ext cx="5872844" cy="3634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39AE8-2F37-2CC9-C42F-FD771E2AC85D}"/>
              </a:ext>
            </a:extLst>
          </p:cNvPr>
          <p:cNvSpPr txBox="1"/>
          <p:nvPr/>
        </p:nvSpPr>
        <p:spPr>
          <a:xfrm>
            <a:off x="6685005" y="1156727"/>
            <a:ext cx="2144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(mainboard)</a:t>
            </a:r>
          </a:p>
        </p:txBody>
      </p:sp>
    </p:spTree>
    <p:extLst>
      <p:ext uri="{BB962C8B-B14F-4D97-AF65-F5344CB8AC3E}">
        <p14:creationId xmlns:p14="http://schemas.microsoft.com/office/powerpoint/2010/main" val="54367859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5585</TotalTime>
  <Words>587</Words>
  <Application>Microsoft Macintosh PowerPoint</Application>
  <PresentationFormat>On-screen Show (16:9)</PresentationFormat>
  <Paragraphs>98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Vidaloka</vt:lpstr>
      <vt:lpstr>Montserrat</vt:lpstr>
      <vt:lpstr>Crimson Text</vt:lpstr>
      <vt:lpstr>Arial</vt:lpstr>
      <vt:lpstr>Times New Roman</vt:lpstr>
      <vt:lpstr>Minimalist Business Slides XL by Slidesgo</vt:lpstr>
      <vt:lpstr>TRƯỜNG ĐH CNTT  KHOA KỸ THUẬT THÔNG TIN</vt:lpstr>
      <vt:lpstr>Giới thiệu tổng quan</vt:lpstr>
      <vt:lpstr>1. GIỚI THIỆU TỔNG QUAN</vt:lpstr>
      <vt:lpstr>2. NỀN TẢNG CÔNG NGHỆ</vt:lpstr>
      <vt:lpstr>3.1 SƠ ĐỒ CƠ SỞ DỮ LIỆU</vt:lpstr>
      <vt:lpstr>3.2 Lưu đồ hoạt động</vt:lpstr>
      <vt:lpstr>3.3 KIẾN TRÚC HỆ THỐNG</vt:lpstr>
      <vt:lpstr>4.1 KẾT QUẢ THỰC HIỆN</vt:lpstr>
      <vt:lpstr>4. KẾT QUẢ THỰC HIỆN</vt:lpstr>
      <vt:lpstr>4.2 KẾT QUẢ THỰC HIỆN</vt:lpstr>
      <vt:lpstr>4.3 KẾT QUẢ THỰC HIỆN</vt:lpstr>
      <vt:lpstr>4.4 KẾT QUẢ THỰC HIỆN</vt:lpstr>
      <vt:lpstr>4.5 KẾT QUẢ THỰC HIỆN</vt:lpstr>
      <vt:lpstr>PowerPoint Presentation</vt:lpstr>
      <vt:lpstr>6. TÀI LIỆU THAM KHẢO</vt:lpstr>
      <vt:lpstr>Do you have 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ĐH CNTT  KHOA KỸ THUẬT THÔNG TIN</dc:title>
  <cp:lastModifiedBy>Nguyễn Xuân Thanh</cp:lastModifiedBy>
  <cp:revision>36</cp:revision>
  <dcterms:modified xsi:type="dcterms:W3CDTF">2024-06-05T05:57:18Z</dcterms:modified>
</cp:coreProperties>
</file>